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8C165974-576E-4CA6-8CD4-0DEDD29A87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C165974-576E-4CA6-8CD4-0DEDD29A87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C165974-576E-4CA6-8CD4-0DEDD29A87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8C165974-576E-4CA6-8CD4-0DEDD29A87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165974-576E-4CA6-8CD4-0DEDD29A87FB}"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8C165974-576E-4CA6-8CD4-0DEDD29A87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8C165974-576E-4CA6-8CD4-0DEDD29A87FB}"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8C165974-576E-4CA6-8CD4-0DEDD29A87FB}"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165974-576E-4CA6-8CD4-0DEDD29A87FB}" type="datetimeFigureOut">
              <a:rPr lang="en-US" smtClean="0"/>
              <a:pPr/>
              <a:t>1/20/2025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165974-576E-4CA6-8CD4-0DEDD29A87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165974-576E-4CA6-8CD4-0DEDD29A87FB}"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E68BE7-C8E3-4D3A-97DD-F52911F9710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65974-576E-4CA6-8CD4-0DEDD29A87FB}" type="datetimeFigureOut">
              <a:rPr lang="en-US" smtClean="0"/>
              <a:pPr/>
              <a:t>1/20/2025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E68BE7-C8E3-4D3A-97DD-F52911F9710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071546"/>
            <a:ext cx="7772400" cy="1470025"/>
          </a:xfrm>
          <a:solidFill>
            <a:schemeClr val="accent2"/>
          </a:solidFill>
        </p:spPr>
        <p:txBody>
          <a:bodyPr>
            <a:noAutofit/>
          </a:bodyPr>
          <a:lstStyle/>
          <a:p>
            <a:r>
              <a:rPr lang="en-US" sz="6600" b="1" dirty="0">
                <a:solidFill>
                  <a:schemeClr val="bg1"/>
                </a:solidFill>
              </a:rPr>
              <a:t>MONETARY</a:t>
            </a:r>
            <a:r>
              <a:rPr lang="en-US" sz="6600" b="1" dirty="0"/>
              <a:t> </a:t>
            </a:r>
            <a:r>
              <a:rPr lang="en-US" sz="6600" b="1" dirty="0">
                <a:solidFill>
                  <a:schemeClr val="bg1"/>
                </a:solidFill>
              </a:rPr>
              <a:t>POLICEY</a:t>
            </a:r>
            <a:endParaRPr lang="en-IN" sz="6600" b="1" dirty="0">
              <a:solidFill>
                <a:schemeClr val="bg1"/>
              </a:solidFill>
            </a:endParaRPr>
          </a:p>
        </p:txBody>
      </p:sp>
      <p:sp>
        <p:nvSpPr>
          <p:cNvPr id="3" name="Subtitle 2"/>
          <p:cNvSpPr>
            <a:spLocks noGrp="1"/>
          </p:cNvSpPr>
          <p:nvPr>
            <p:ph type="subTitle" idx="1"/>
          </p:nvPr>
        </p:nvSpPr>
        <p:spPr/>
        <p:txBody>
          <a:bodyPr>
            <a:normAutofit fontScale="70000" lnSpcReduction="20000"/>
          </a:bodyPr>
          <a:lstStyle/>
          <a:p>
            <a:endParaRPr lang="en-US" dirty="0">
              <a:solidFill>
                <a:schemeClr val="accent3">
                  <a:lumMod val="20000"/>
                  <a:lumOff val="80000"/>
                </a:schemeClr>
              </a:solidFill>
            </a:endParaRPr>
          </a:p>
          <a:p>
            <a:pPr algn="ctr"/>
            <a:r>
              <a:rPr lang="en-US" dirty="0">
                <a:solidFill>
                  <a:srgbClr val="C00000"/>
                </a:solidFill>
              </a:rPr>
              <a:t>Dr. </a:t>
            </a:r>
            <a:r>
              <a:rPr lang="en-US" dirty="0" err="1">
                <a:solidFill>
                  <a:srgbClr val="C00000"/>
                </a:solidFill>
              </a:rPr>
              <a:t>Srinibash</a:t>
            </a:r>
            <a:r>
              <a:rPr lang="en-US" dirty="0">
                <a:solidFill>
                  <a:srgbClr val="C00000"/>
                </a:solidFill>
              </a:rPr>
              <a:t> Dash</a:t>
            </a:r>
          </a:p>
          <a:p>
            <a:pPr algn="ctr"/>
            <a:r>
              <a:rPr lang="en-US" dirty="0">
                <a:solidFill>
                  <a:srgbClr val="C00000"/>
                </a:solidFill>
              </a:rPr>
              <a:t>Associate Professor &amp; Head</a:t>
            </a:r>
          </a:p>
          <a:p>
            <a:pPr algn="ctr"/>
            <a:r>
              <a:rPr lang="en-US" dirty="0">
                <a:solidFill>
                  <a:srgbClr val="C00000"/>
                </a:solidFill>
              </a:rPr>
              <a:t>School of Management</a:t>
            </a:r>
          </a:p>
          <a:p>
            <a:pPr algn="ctr"/>
            <a:r>
              <a:rPr lang="en-US" dirty="0">
                <a:solidFill>
                  <a:srgbClr val="C00000"/>
                </a:solidFill>
              </a:rPr>
              <a:t>GMU, SBP</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500042"/>
            <a:ext cx="8229600" cy="1143000"/>
          </a:xfrm>
          <a:solidFill>
            <a:schemeClr val="accent2"/>
          </a:solidFill>
        </p:spPr>
        <p:txBody>
          <a:bodyPr>
            <a:noAutofit/>
          </a:bodyPr>
          <a:lstStyle/>
          <a:p>
            <a:r>
              <a:rPr lang="en-US" sz="4800" b="1" dirty="0"/>
              <a:t>Definition of Monetary Policy</a:t>
            </a:r>
            <a:endParaRPr lang="en-IN" sz="4800" dirty="0"/>
          </a:p>
        </p:txBody>
      </p:sp>
      <p:sp>
        <p:nvSpPr>
          <p:cNvPr id="3" name="Content Placeholder 2"/>
          <p:cNvSpPr>
            <a:spLocks noGrp="1"/>
          </p:cNvSpPr>
          <p:nvPr>
            <p:ph idx="1"/>
          </p:nvPr>
        </p:nvSpPr>
        <p:spPr>
          <a:xfrm>
            <a:off x="1285852" y="2643182"/>
            <a:ext cx="7000924" cy="3143272"/>
          </a:xfrm>
        </p:spPr>
        <p:txBody>
          <a:bodyPr>
            <a:normAutofit/>
          </a:bodyPr>
          <a:lstStyle/>
          <a:p>
            <a:pPr>
              <a:buFont typeface="Wingdings" pitchFamily="2" charset="2"/>
              <a:buChar char="q"/>
            </a:pPr>
            <a:r>
              <a:rPr lang="en-US" sz="3600" b="1" dirty="0"/>
              <a:t>Control of total credit and money supply in the economy is called monetary policy.</a:t>
            </a:r>
            <a:endParaRPr lang="en-IN"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US" b="1" dirty="0"/>
              <a:t>Monetary Policy(Credit Policy)</a:t>
            </a:r>
            <a:endParaRPr lang="en-IN" dirty="0"/>
          </a:p>
        </p:txBody>
      </p:sp>
      <p:sp>
        <p:nvSpPr>
          <p:cNvPr id="3" name="Content Placeholder 2"/>
          <p:cNvSpPr>
            <a:spLocks noGrp="1"/>
          </p:cNvSpPr>
          <p:nvPr>
            <p:ph idx="1"/>
          </p:nvPr>
        </p:nvSpPr>
        <p:spPr/>
        <p:txBody>
          <a:bodyPr/>
          <a:lstStyle/>
          <a:p>
            <a:pPr>
              <a:buFont typeface="Wingdings" pitchFamily="2" charset="2"/>
              <a:buChar char="q"/>
            </a:pPr>
            <a:r>
              <a:rPr lang="en-US" b="1" dirty="0"/>
              <a:t>Credit has great importance in the modern economic system. For the stability of a country, proper control and regulation of credit is essential. If bank issues too much credit money, it leads to inflation. On other hand tight control over this money may cause depression and unemployment.</a:t>
            </a:r>
            <a:endParaRPr lang="en-IN"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US" b="1" dirty="0"/>
              <a:t>Objectives of Monetary Policy</a:t>
            </a:r>
            <a:endParaRPr lang="en-IN" dirty="0"/>
          </a:p>
        </p:txBody>
      </p:sp>
      <p:sp>
        <p:nvSpPr>
          <p:cNvPr id="3" name="Content Placeholder 2"/>
          <p:cNvSpPr>
            <a:spLocks noGrp="1"/>
          </p:cNvSpPr>
          <p:nvPr>
            <p:ph idx="1"/>
          </p:nvPr>
        </p:nvSpPr>
        <p:spPr/>
        <p:txBody>
          <a:bodyPr>
            <a:normAutofit/>
          </a:bodyPr>
          <a:lstStyle/>
          <a:p>
            <a:r>
              <a:rPr lang="en-US" sz="2400" dirty="0">
                <a:effectLst>
                  <a:outerShdw blurRad="38100" dist="38100" dir="2700000" algn="tl">
                    <a:srgbClr val="000000"/>
                  </a:outerShdw>
                </a:effectLst>
                <a:latin typeface="Consolas" pitchFamily="49" charset="0"/>
                <a:cs typeface="Consolas" pitchFamily="49" charset="0"/>
              </a:rPr>
              <a:t>Following are objectives of monetary policy</a:t>
            </a:r>
          </a:p>
          <a:p>
            <a:endParaRPr lang="en-US" sz="2400" dirty="0">
              <a:effectLst>
                <a:outerShdw blurRad="38100" dist="38100" dir="2700000" algn="tl">
                  <a:srgbClr val="000000"/>
                </a:outerShdw>
              </a:effectLst>
              <a:latin typeface="Consolas" pitchFamily="49" charset="0"/>
              <a:cs typeface="Consolas" pitchFamily="49" charset="0"/>
            </a:endParaRPr>
          </a:p>
          <a:p>
            <a:pPr marL="609600" indent="-609600">
              <a:buNone/>
            </a:pPr>
            <a:endParaRPr lang="en-US" sz="700" dirty="0"/>
          </a:p>
          <a:p>
            <a:pPr marL="609600" indent="-609600">
              <a:buFont typeface="Wingdings" pitchFamily="2" charset="2"/>
              <a:buAutoNum type="arabicPeriod"/>
            </a:pPr>
            <a:r>
              <a:rPr lang="en-US" sz="2800" b="1" dirty="0"/>
              <a:t>Full Employment</a:t>
            </a:r>
          </a:p>
          <a:p>
            <a:pPr marL="609600" indent="-609600">
              <a:buFont typeface="Wingdings" pitchFamily="2" charset="2"/>
              <a:buAutoNum type="arabicPeriod"/>
            </a:pPr>
            <a:r>
              <a:rPr lang="en-US" sz="2800" b="1" dirty="0"/>
              <a:t>Increase in investment</a:t>
            </a:r>
          </a:p>
          <a:p>
            <a:pPr marL="609600" indent="-609600">
              <a:buFont typeface="Wingdings" pitchFamily="2" charset="2"/>
              <a:buAutoNum type="arabicPeriod"/>
            </a:pPr>
            <a:r>
              <a:rPr lang="en-US" sz="2800" b="1" dirty="0"/>
              <a:t>Price Stability</a:t>
            </a:r>
          </a:p>
          <a:p>
            <a:pPr marL="609600" indent="-609600">
              <a:buFont typeface="Wingdings" pitchFamily="2" charset="2"/>
              <a:buAutoNum type="arabicPeriod"/>
            </a:pPr>
            <a:r>
              <a:rPr lang="en-US" sz="2800" b="1" dirty="0"/>
              <a:t>Control on Inflation &amp; Deflation</a:t>
            </a:r>
          </a:p>
          <a:p>
            <a:pPr marL="609600" indent="-609600">
              <a:buFont typeface="Wingdings" pitchFamily="2" charset="2"/>
              <a:buAutoNum type="arabicPeriod"/>
            </a:pPr>
            <a:r>
              <a:rPr lang="en-US" sz="2800" b="1" dirty="0"/>
              <a:t>Increase in production</a:t>
            </a:r>
          </a:p>
          <a:p>
            <a:pPr marL="609600" indent="-609600">
              <a:buFont typeface="Wingdings" pitchFamily="2" charset="2"/>
              <a:buAutoNum type="arabicPeriod"/>
            </a:pPr>
            <a:r>
              <a:rPr lang="en-US" sz="2800" b="1" dirty="0"/>
              <a:t>Exchange Stability</a:t>
            </a:r>
          </a:p>
          <a:p>
            <a:endParaRPr lang="en-IN" sz="2400" dirty="0">
              <a:latin typeface="Consolas" pitchFamily="49" charset="0"/>
              <a:cs typeface="Consolas" pitchFamily="49"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US" b="1" dirty="0"/>
              <a:t>Instruments of Monetary Policy</a:t>
            </a:r>
            <a:endParaRPr lang="en-IN" dirty="0"/>
          </a:p>
        </p:txBody>
      </p:sp>
      <p:sp>
        <p:nvSpPr>
          <p:cNvPr id="3" name="Content Placeholder 2"/>
          <p:cNvSpPr>
            <a:spLocks noGrp="1"/>
          </p:cNvSpPr>
          <p:nvPr>
            <p:ph idx="1"/>
          </p:nvPr>
        </p:nvSpPr>
        <p:spPr/>
        <p:txBody>
          <a:bodyPr/>
          <a:lstStyle/>
          <a:p>
            <a:pPr marL="609600" indent="-609600" algn="just">
              <a:buNone/>
            </a:pPr>
            <a:r>
              <a:rPr lang="en-GB" sz="2800" dirty="0"/>
              <a:t>These are classified into two types</a:t>
            </a:r>
            <a:r>
              <a:rPr lang="en-US" sz="2800" dirty="0"/>
              <a:t>:</a:t>
            </a:r>
          </a:p>
          <a:p>
            <a:pPr marL="609600" indent="-609600">
              <a:buNone/>
            </a:pPr>
            <a:endParaRPr lang="en-US" sz="2800" dirty="0"/>
          </a:p>
          <a:p>
            <a:pPr marL="990600" lvl="1" indent="-533400">
              <a:buFont typeface="Wingdings" pitchFamily="2" charset="2"/>
              <a:buAutoNum type="arabicPeriod"/>
            </a:pPr>
            <a:r>
              <a:rPr lang="en-GB" sz="3200" b="1" dirty="0">
                <a:solidFill>
                  <a:srgbClr val="FF0000"/>
                </a:solidFill>
              </a:rPr>
              <a:t>Quantitative control</a:t>
            </a:r>
            <a:endParaRPr lang="en-US" sz="3200" b="1" dirty="0">
              <a:solidFill>
                <a:srgbClr val="FF0000"/>
              </a:solidFill>
            </a:endParaRPr>
          </a:p>
          <a:p>
            <a:pPr marL="990600" lvl="1" indent="-533400">
              <a:buFont typeface="Wingdings" pitchFamily="2" charset="2"/>
              <a:buAutoNum type="arabicPeriod"/>
            </a:pPr>
            <a:r>
              <a:rPr lang="en-GB" sz="3200" b="1" dirty="0">
                <a:solidFill>
                  <a:srgbClr val="FF0000"/>
                </a:solidFill>
              </a:rPr>
              <a:t>Qualitative control</a:t>
            </a:r>
            <a:endParaRPr lang="en-US" sz="3200" b="1" dirty="0">
              <a:solidFill>
                <a:srgbClr val="FF0000"/>
              </a:solidFill>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GB" b="1" dirty="0"/>
              <a:t>Quantitative control</a:t>
            </a:r>
            <a:endParaRPr lang="en-IN" dirty="0"/>
          </a:p>
        </p:txBody>
      </p:sp>
      <p:sp>
        <p:nvSpPr>
          <p:cNvPr id="3" name="Content Placeholder 2"/>
          <p:cNvSpPr>
            <a:spLocks noGrp="1"/>
          </p:cNvSpPr>
          <p:nvPr>
            <p:ph idx="1"/>
          </p:nvPr>
        </p:nvSpPr>
        <p:spPr/>
        <p:txBody>
          <a:bodyPr/>
          <a:lstStyle/>
          <a:p>
            <a:pPr lvl="1">
              <a:buFontTx/>
              <a:buNone/>
            </a:pPr>
            <a:r>
              <a:rPr lang="en-GB" dirty="0"/>
              <a:t>	These include </a:t>
            </a:r>
          </a:p>
          <a:p>
            <a:pPr lvl="1">
              <a:buFontTx/>
              <a:buNone/>
            </a:pPr>
            <a:endParaRPr lang="en-GB" dirty="0"/>
          </a:p>
          <a:p>
            <a:pPr lvl="2">
              <a:buFont typeface="Wingdings" pitchFamily="2" charset="2"/>
              <a:buChar char="Ø"/>
            </a:pPr>
            <a:r>
              <a:rPr lang="en-GB" sz="2800" b="1" dirty="0"/>
              <a:t>Bank Rate Policy</a:t>
            </a:r>
          </a:p>
          <a:p>
            <a:pPr lvl="2">
              <a:buFont typeface="Wingdings" pitchFamily="2" charset="2"/>
              <a:buChar char="Ø"/>
            </a:pPr>
            <a:r>
              <a:rPr lang="en-GB" sz="2800" b="1" dirty="0"/>
              <a:t>Open Market Operations (OMO)</a:t>
            </a:r>
          </a:p>
          <a:p>
            <a:pPr lvl="2">
              <a:buFont typeface="Wingdings" pitchFamily="2" charset="2"/>
              <a:buChar char="Ø"/>
            </a:pPr>
            <a:r>
              <a:rPr lang="en-GB" sz="2800" b="1" dirty="0"/>
              <a:t>Variations in Reserves Requirement</a:t>
            </a:r>
          </a:p>
          <a:p>
            <a:pPr lvl="2">
              <a:buFont typeface="Wingdings" pitchFamily="2" charset="2"/>
              <a:buChar char="Ø"/>
            </a:pPr>
            <a:r>
              <a:rPr lang="en-GB" sz="2800" b="1" dirty="0"/>
              <a:t>Credit Rationing</a:t>
            </a:r>
            <a:endParaRPr lang="en-US" sz="2800" b="1"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GB" b="1" dirty="0"/>
              <a:t>Qualitative control</a:t>
            </a:r>
            <a:r>
              <a:rPr lang="en-US" dirty="0"/>
              <a:t> </a:t>
            </a:r>
            <a:endParaRPr lang="en-IN" dirty="0"/>
          </a:p>
        </p:txBody>
      </p:sp>
      <p:sp>
        <p:nvSpPr>
          <p:cNvPr id="3" name="Content Placeholder 2"/>
          <p:cNvSpPr>
            <a:spLocks noGrp="1"/>
          </p:cNvSpPr>
          <p:nvPr>
            <p:ph idx="1"/>
          </p:nvPr>
        </p:nvSpPr>
        <p:spPr/>
        <p:txBody>
          <a:bodyPr/>
          <a:lstStyle/>
          <a:p>
            <a:pPr lvl="1">
              <a:buFontTx/>
              <a:buNone/>
            </a:pPr>
            <a:r>
              <a:rPr lang="en-GB" dirty="0"/>
              <a:t>These include</a:t>
            </a:r>
          </a:p>
          <a:p>
            <a:pPr lvl="1">
              <a:buFontTx/>
              <a:buNone/>
            </a:pPr>
            <a:endParaRPr lang="en-GB" dirty="0"/>
          </a:p>
          <a:p>
            <a:pPr lvl="2">
              <a:buFont typeface="Wingdings" pitchFamily="2" charset="2"/>
              <a:buChar char="Ø"/>
            </a:pPr>
            <a:r>
              <a:rPr lang="en-GB" sz="2800" b="1" dirty="0"/>
              <a:t>Change in Margin Requirement</a:t>
            </a:r>
          </a:p>
          <a:p>
            <a:pPr lvl="2">
              <a:buFont typeface="Wingdings" pitchFamily="2" charset="2"/>
              <a:buChar char="Ø"/>
            </a:pPr>
            <a:r>
              <a:rPr lang="en-GB" sz="2800" b="1" dirty="0"/>
              <a:t>Regulations of consumer s credit</a:t>
            </a:r>
          </a:p>
          <a:p>
            <a:pPr lvl="2">
              <a:buFont typeface="Wingdings" pitchFamily="2" charset="2"/>
              <a:buChar char="Ø"/>
            </a:pPr>
            <a:r>
              <a:rPr lang="en-GB" sz="2800" b="1" dirty="0"/>
              <a:t>Moral persuasion</a:t>
            </a:r>
          </a:p>
          <a:p>
            <a:pPr lvl="2">
              <a:buFont typeface="Wingdings" pitchFamily="2" charset="2"/>
              <a:buChar char="Ø"/>
            </a:pPr>
            <a:r>
              <a:rPr lang="en-GB" sz="2800" b="1" dirty="0"/>
              <a:t>Publicity</a:t>
            </a:r>
          </a:p>
          <a:p>
            <a:pPr lvl="2">
              <a:buFont typeface="Wingdings" pitchFamily="2" charset="2"/>
              <a:buChar char="Ø"/>
            </a:pPr>
            <a:r>
              <a:rPr lang="en-GB" sz="2800" b="1" dirty="0"/>
              <a:t>Direct action</a:t>
            </a:r>
            <a:endParaRPr lang="en-US" sz="2800" b="1" dirty="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3116"/>
            <a:ext cx="8501090" cy="1357314"/>
          </a:xfrm>
          <a:solidFill>
            <a:schemeClr val="accent2"/>
          </a:solidFill>
        </p:spPr>
        <p:txBody>
          <a:bodyPr>
            <a:noAutofit/>
          </a:bodyPr>
          <a:lstStyle/>
          <a:p>
            <a:r>
              <a:rPr lang="en-US" sz="9600" dirty="0">
                <a:solidFill>
                  <a:schemeClr val="bg1"/>
                </a:solidFill>
              </a:rPr>
              <a:t>Thank U</a:t>
            </a:r>
            <a:endParaRPr lang="en-IN" sz="96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176</Words>
  <Application>Microsoft Office PowerPoint</Application>
  <PresentationFormat>On-screen Show (4:3)</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Consolas</vt:lpstr>
      <vt:lpstr>Wingdings</vt:lpstr>
      <vt:lpstr>Office Theme</vt:lpstr>
      <vt:lpstr>MONETARY POLICEY</vt:lpstr>
      <vt:lpstr>Definition of Monetary Policy</vt:lpstr>
      <vt:lpstr>Monetary Policy(Credit Policy)</vt:lpstr>
      <vt:lpstr>Objectives of Monetary Policy</vt:lpstr>
      <vt:lpstr>Instruments of Monetary Policy</vt:lpstr>
      <vt:lpstr>Quantitative control</vt:lpstr>
      <vt:lpstr>Qualitative control </vt:lpstr>
      <vt:lpstr>Thank 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MONETARY POLICEY</dc:title>
  <dc:creator>user</dc:creator>
  <cp:lastModifiedBy>OWNER</cp:lastModifiedBy>
  <cp:revision>11</cp:revision>
  <dcterms:created xsi:type="dcterms:W3CDTF">2014-10-09T17:25:14Z</dcterms:created>
  <dcterms:modified xsi:type="dcterms:W3CDTF">2025-01-20T17:14:43Z</dcterms:modified>
</cp:coreProperties>
</file>